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3" r:id="rId2"/>
    <p:sldId id="273" r:id="rId3"/>
    <p:sldId id="280" r:id="rId4"/>
    <p:sldId id="285" r:id="rId5"/>
    <p:sldId id="284" r:id="rId6"/>
    <p:sldId id="287" r:id="rId7"/>
    <p:sldId id="288" r:id="rId8"/>
    <p:sldId id="286" r:id="rId9"/>
    <p:sldId id="289" r:id="rId10"/>
    <p:sldId id="283" r:id="rId11"/>
    <p:sldId id="290" r:id="rId12"/>
    <p:sldId id="282" r:id="rId13"/>
    <p:sldId id="279" r:id="rId14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40" autoAdjust="0"/>
  </p:normalViewPr>
  <p:slideViewPr>
    <p:cSldViewPr>
      <p:cViewPr>
        <p:scale>
          <a:sx n="100" d="100"/>
          <a:sy n="100" d="100"/>
        </p:scale>
        <p:origin x="-29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0F79B-943F-4F34-B978-F7B36F670923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787CB-E39C-4CCA-AB10-5D57B8E25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C8778-30B5-4EAB-A829-DE676EB5E76A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7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70EF1-8AE4-462F-A222-244E368F4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69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0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22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8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2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73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58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81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27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0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0EF1-8AE4-462F-A222-244E368F43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6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94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2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5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1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0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5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6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01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1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9EE16-4CB2-40D6-B3D9-9A7C34000F71}" type="datetimeFigureOut">
              <a:rPr lang="en-US" smtClean="0"/>
              <a:t>10/1/2014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8AA7-B8C6-4E05-91DF-519B84510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0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5" Type="http://schemas.openxmlformats.org/officeDocument/2006/relationships/image" Target="../media/image3.jpe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png"/><Relationship Id="rId3" Type="http://schemas.openxmlformats.org/officeDocument/2006/relationships/image" Target="../media/image1.jpe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3.jpeg"/><Relationship Id="rId10" Type="http://schemas.openxmlformats.org/officeDocument/2006/relationships/image" Target="../media/image53.jpeg"/><Relationship Id="rId4" Type="http://schemas.openxmlformats.org/officeDocument/2006/relationships/image" Target="../media/image2.png"/><Relationship Id="rId9" Type="http://schemas.openxmlformats.org/officeDocument/2006/relationships/image" Target="../media/image5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://www.alexandriava.gov/eco-cit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ill.eger@alexandriava.gov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png"/><Relationship Id="rId5" Type="http://schemas.openxmlformats.org/officeDocument/2006/relationships/image" Target="../media/image3.jpeg"/><Relationship Id="rId10" Type="http://schemas.openxmlformats.org/officeDocument/2006/relationships/image" Target="../media/image17.emf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5" Type="http://schemas.openxmlformats.org/officeDocument/2006/relationships/image" Target="../media/image26.png"/><Relationship Id="rId10" Type="http://schemas.openxmlformats.org/officeDocument/2006/relationships/image" Target="../media/image21.emf"/><Relationship Id="rId4" Type="http://schemas.openxmlformats.org/officeDocument/2006/relationships/image" Target="../media/image1.jpeg"/><Relationship Id="rId9" Type="http://schemas.openxmlformats.org/officeDocument/2006/relationships/image" Target="../media/image19.emf"/><Relationship Id="rId1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3.jpeg"/><Relationship Id="rId10" Type="http://schemas.openxmlformats.org/officeDocument/2006/relationships/image" Target="../media/image34.jpe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1.jpe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.jpeg"/><Relationship Id="rId10" Type="http://schemas.openxmlformats.org/officeDocument/2006/relationships/image" Target="../media/image39.jpe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86" y="6010656"/>
            <a:ext cx="2827020" cy="61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86575" y="3559076"/>
            <a:ext cx="71708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Moving Northern Virginia Forward to Combat Climate Change</a:t>
            </a:r>
          </a:p>
          <a:p>
            <a:pPr algn="ctr"/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An Energy Efficiency Forum</a:t>
            </a:r>
          </a:p>
          <a:p>
            <a:pPr algn="ctr"/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October 1, 2014</a:t>
            </a:r>
          </a:p>
          <a:p>
            <a:pPr algn="ctr"/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Bill Eger</a:t>
            </a:r>
          </a:p>
          <a:p>
            <a:pPr algn="ctr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Energy Manager</a:t>
            </a:r>
          </a:p>
          <a:p>
            <a:pPr algn="ctr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City of Alexandria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7407" y="1828800"/>
            <a:ext cx="6970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Alexandria and Climate Change Mitigation:</a:t>
            </a:r>
          </a:p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Eco-City Alexandria’s Energy Strategy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3" r="16869"/>
          <a:stretch/>
        </p:blipFill>
        <p:spPr>
          <a:xfrm>
            <a:off x="2971800" y="1652959"/>
            <a:ext cx="2286000" cy="709241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8620" r="1934" b="498"/>
          <a:stretch/>
        </p:blipFill>
        <p:spPr bwMode="auto">
          <a:xfrm>
            <a:off x="5469391" y="1524000"/>
            <a:ext cx="3369809" cy="2436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88" y="4352811"/>
            <a:ext cx="2521324" cy="68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3287">
            <a:off x="6048133" y="5535926"/>
            <a:ext cx="2845355" cy="529825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562" y="3114562"/>
            <a:ext cx="1824838" cy="28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5" b="5846"/>
          <a:stretch/>
        </p:blipFill>
        <p:spPr bwMode="auto">
          <a:xfrm>
            <a:off x="762000" y="4267200"/>
            <a:ext cx="1554099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3" t="1" r="7106" b="68163"/>
          <a:stretch/>
        </p:blipFill>
        <p:spPr bwMode="auto">
          <a:xfrm>
            <a:off x="97481" y="2834091"/>
            <a:ext cx="256032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C:\Work\Presentations\Sierra Club - 20141001\images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1" y="2403412"/>
            <a:ext cx="3177540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9726" y="1600200"/>
            <a:ext cx="281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Actions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3" t="10718" r="31365" b="7842"/>
          <a:stretch/>
        </p:blipFill>
        <p:spPr bwMode="auto">
          <a:xfrm>
            <a:off x="198120" y="2143858"/>
            <a:ext cx="2697480" cy="440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C:\Work\Presentations\Sierra Club - 20141001\cropped-CTOSE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60550"/>
            <a:ext cx="27051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Work\Presentations\Sierra Club - 20141001\Covanta Alex_exterior.ash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1752600"/>
            <a:ext cx="22225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Work\Presentations\Sierra Club - 20141001\covanta_png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700" y="3119071"/>
            <a:ext cx="1524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124200" y="3804871"/>
            <a:ext cx="3898467" cy="2352089"/>
            <a:chOff x="3379762" y="3804871"/>
            <a:chExt cx="3898467" cy="2352089"/>
          </a:xfrm>
        </p:grpSpPr>
        <p:pic>
          <p:nvPicPr>
            <p:cNvPr id="8199" name="Picture 7" descr="C:\Work\Presentations\Sierra Club - 20141001\140728_Eisenhower_West.1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762" y="3804871"/>
              <a:ext cx="3467099" cy="19531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C:\Work\Presentations\Sierra Club - 20141001\safe_image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4771" y="4687732"/>
              <a:ext cx="1983458" cy="1469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C:\Work\Presentations\Sierra Club - 20141001\logo_ecodistricts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5662" y="5587111"/>
              <a:ext cx="2692400" cy="525221"/>
            </a:xfrm>
            <a:prstGeom prst="rect">
              <a:avLst/>
            </a:prstGeom>
            <a:solidFill>
              <a:schemeClr val="accent1"/>
            </a:solidFill>
          </p:spPr>
        </p:pic>
      </p:grp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813" y="4052284"/>
            <a:ext cx="1617137" cy="210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9726" y="1600200"/>
            <a:ext cx="281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Actions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33033" y="1766530"/>
            <a:ext cx="5899114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u="sng" dirty="0" smtClean="0">
                <a:latin typeface="Times New Roman" pitchFamily="18" charset="0"/>
                <a:cs typeface="Times New Roman" pitchFamily="18" charset="0"/>
              </a:rPr>
              <a:t>City Operations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Lighting retrofits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High-efficiency HVAC retrofits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Re- and retro-commissioning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Facility Advanced Metering Infrastructure (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fAMI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) and Enterprise BMS Control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Solar photovoltaic systems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Green fleet policy and implementation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Electric vehicle charging stations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Street-, traffic-, and park-lighting retrofits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FY2014 Annual Energy Review &amp; Benchmarking Report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OpenData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” Portal for energy-use data &amp; disclosure</a:t>
            </a:r>
          </a:p>
          <a:p>
            <a:pPr algn="ctr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i="1" u="sng" dirty="0" smtClean="0">
                <a:latin typeface="Times New Roman" pitchFamily="18" charset="0"/>
                <a:cs typeface="Times New Roman" pitchFamily="18" charset="0"/>
              </a:rPr>
              <a:t>Community Programs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Green Building Policy Updates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Environmental Action Plan Updates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LGOP &amp; Community Greenhouse Gas Emission Inventory updates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Alexandria Home Performance with Energy Star neighborhood targeting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Small Area Plan Eco-districts &amp; District Energy systems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City Energy Efficiency Scorecard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Energy Efficiency and Renewable Energy Workshops</a:t>
            </a: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Carbon Disclosure Project Reporting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726" y="1600200"/>
            <a:ext cx="25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 Efforts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14781" y="2286000"/>
            <a:ext cx="367062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 Eger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of Alexandria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bill.eger@alexandriava.gov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http://www.alexandriava.gov/eco-city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6403181"/>
            <a:ext cx="1962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 sources available by request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13734" y="3276600"/>
            <a:ext cx="4137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energy makes modern cities possible</a:t>
            </a:r>
            <a:endParaRPr lang="en-US" sz="20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40701"/>
            <a:ext cx="2131792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10255"/>
            <a:ext cx="2590800" cy="1727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76575"/>
            <a:ext cx="1599642" cy="24000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5" r="-5688" b="28883"/>
          <a:stretch/>
        </p:blipFill>
        <p:spPr>
          <a:xfrm>
            <a:off x="3292976" y="5791200"/>
            <a:ext cx="1828800" cy="640080"/>
          </a:xfrm>
          <a:prstGeom prst="rect">
            <a:avLst/>
          </a:prstGeom>
        </p:spPr>
      </p:pic>
      <p:pic>
        <p:nvPicPr>
          <p:cNvPr id="18" name="Picture 2" descr="C:\Work\Presentations\Sierra Club - 20141001\Alexandria-IMG_860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20000"/>
          <a:stretch/>
        </p:blipFill>
        <p:spPr bwMode="auto">
          <a:xfrm>
            <a:off x="4338430" y="1855561"/>
            <a:ext cx="2199529" cy="11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Work\Presentations\Sierra Club - 20141001\old-town-alexandria-at-night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50" y="1981200"/>
            <a:ext cx="2317750" cy="154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Work\Presentations\Sierra Club - 20141001\1824934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90136"/>
            <a:ext cx="3022432" cy="22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79" y="1613581"/>
            <a:ext cx="2151441" cy="161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5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t="11653" r="2846" b="3980"/>
          <a:stretch/>
        </p:blipFill>
        <p:spPr bwMode="auto">
          <a:xfrm>
            <a:off x="746187" y="1905000"/>
            <a:ext cx="7481455" cy="3382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548160" y="5638800"/>
            <a:ext cx="6256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cities face many threats and challenges of climate change</a:t>
            </a:r>
            <a:endParaRPr lang="en-US" sz="20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7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34869" y="3124200"/>
            <a:ext cx="549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“sustainable* energy makes future cities possible”</a:t>
            </a:r>
            <a:endParaRPr lang="en-US" sz="20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6184463"/>
            <a:ext cx="3884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*Energy efficiency, renewable energy, clean energy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4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581" y="3572256"/>
            <a:ext cx="2827020" cy="61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2617">
            <a:off x="549101" y="1760590"/>
            <a:ext cx="2164959" cy="165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2448">
            <a:off x="6675274" y="1699111"/>
            <a:ext cx="1970163" cy="25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050" y="4340331"/>
            <a:ext cx="1413750" cy="183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581" y="1523998"/>
            <a:ext cx="1533959" cy="199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3886200"/>
            <a:ext cx="1609725" cy="24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19" y="4452099"/>
            <a:ext cx="2531112" cy="189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06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34205" y="1524000"/>
            <a:ext cx="48205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City of Alexandria</a:t>
            </a:r>
          </a:p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Office of Energy Management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4843" y="2590800"/>
            <a:ext cx="5097870" cy="3600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City Government Energy Management</a:t>
            </a:r>
          </a:p>
          <a:p>
            <a:pPr algn="ctr"/>
            <a:endParaRPr lang="en-US" sz="2000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Community Energy Management</a:t>
            </a:r>
          </a:p>
          <a:p>
            <a:pPr algn="ctr"/>
            <a:endParaRPr lang="en-US" sz="2000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Utility Procurement &amp; Management</a:t>
            </a:r>
          </a:p>
          <a:p>
            <a:pPr algn="ctr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Assurance &amp; Reliability</a:t>
            </a:r>
          </a:p>
          <a:p>
            <a:pPr algn="ctr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Energy Regulatory and Policy Affairs</a:t>
            </a:r>
          </a:p>
          <a:p>
            <a:pPr algn="ctr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Electrical Infrastructure Management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94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1828800" cy="23319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2905" y="2438400"/>
            <a:ext cx="4491495" cy="3352800"/>
            <a:chOff x="-4722019" y="5686425"/>
            <a:chExt cx="7678006" cy="5105400"/>
          </a:xfrm>
        </p:grpSpPr>
        <p:graphicFrame>
          <p:nvGraphicFramePr>
            <p:cNvPr id="1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195216"/>
                </p:ext>
              </p:extLst>
            </p:nvPr>
          </p:nvGraphicFramePr>
          <p:xfrm>
            <a:off x="746187" y="7304087"/>
            <a:ext cx="2209800" cy="1258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" name="Chart" r:id="rId8" imgW="5295900" imgH="3629025" progId="Excel.Chart.8">
                    <p:embed/>
                  </p:oleObj>
                </mc:Choice>
                <mc:Fallback>
                  <p:oleObj name="Chart" r:id="rId8" imgW="5295900" imgH="3629025" progId="Excel.Char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6187" y="7304087"/>
                          <a:ext cx="2209800" cy="1258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7" name="Picture 1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52963" y="7239000"/>
              <a:ext cx="2214563" cy="175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45819" y="9191625"/>
              <a:ext cx="199072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31219" y="9267825"/>
              <a:ext cx="2592388" cy="1509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9067800"/>
              <a:ext cx="1922463" cy="1376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4" descr="20100204102541735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2047"/>
            <a:stretch/>
          </p:blipFill>
          <p:spPr bwMode="auto">
            <a:xfrm>
              <a:off x="-4722019" y="5686425"/>
              <a:ext cx="3108960" cy="12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63613" y="5927856"/>
              <a:ext cx="4419600" cy="806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21563" y="7170058"/>
              <a:ext cx="2173075" cy="1675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019" y="1600200"/>
            <a:ext cx="1745412" cy="231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83367"/>
            <a:ext cx="2649821" cy="20126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726" y="1600200"/>
            <a:ext cx="353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 Government Actions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67400" y="3284940"/>
            <a:ext cx="685800" cy="3726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548825" y="3284940"/>
            <a:ext cx="685800" cy="3726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9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92030"/>
            <a:ext cx="1729255" cy="13369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02038"/>
            <a:ext cx="4500837" cy="295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20" y="3581400"/>
            <a:ext cx="3434080" cy="257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518" y="1675898"/>
            <a:ext cx="2030413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1" descr="duncan library green roo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571" y="1579060"/>
            <a:ext cx="2504869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9726" y="1600200"/>
            <a:ext cx="353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 Government Actions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76200"/>
            <a:ext cx="9144000" cy="1267784"/>
            <a:chOff x="0" y="76200"/>
            <a:chExt cx="9144000" cy="1267784"/>
          </a:xfrm>
        </p:grpSpPr>
        <p:pic>
          <p:nvPicPr>
            <p:cNvPr id="2052" name="Picture 4" descr="C:\Users\bill.eger\Desktop\HPwES\header1_bg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r="51993"/>
            <a:stretch/>
          </p:blipFill>
          <p:spPr bwMode="auto">
            <a:xfrm>
              <a:off x="0" y="105734"/>
              <a:ext cx="914400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ill.eger\Desktop\HPwES\alexandria_se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7" y="76200"/>
              <a:ext cx="7607808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-10563" y="6705600"/>
            <a:ext cx="9186249" cy="152400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45719"/>
          </a:xfrm>
          <a:prstGeom prst="rect">
            <a:avLst/>
          </a:prstGeom>
          <a:solidFill>
            <a:srgbClr val="7B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9" descr="C:\Users\bill.eger\Desktop\HPwES\ECA_Logo_WithWords_v2_09122008_530X1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50" y="6156960"/>
            <a:ext cx="250455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7" y="4661985"/>
            <a:ext cx="2544161" cy="1891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883707" y="2133600"/>
            <a:ext cx="2951842" cy="3772707"/>
            <a:chOff x="4800600" y="1814286"/>
            <a:chExt cx="4132943" cy="4551401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814286"/>
              <a:ext cx="3505200" cy="23041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058078"/>
              <a:ext cx="3447143" cy="23076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65" y="2158258"/>
            <a:ext cx="2508235" cy="21089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C:\Work\Presentations\Sierra Club - 20141001\siemens-apoge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495800"/>
            <a:ext cx="252788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7" b="13066"/>
          <a:stretch/>
        </p:blipFill>
        <p:spPr bwMode="auto">
          <a:xfrm>
            <a:off x="580675" y="2209800"/>
            <a:ext cx="221894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9726" y="1600200"/>
            <a:ext cx="353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 Government Actions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3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17939</TotalTime>
  <Words>243</Words>
  <Application>Microsoft Office PowerPoint</Application>
  <PresentationFormat>On-screen Show (4:3)</PresentationFormat>
  <Paragraphs>76</Paragraphs>
  <Slides>13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of Alexandria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Eger</dc:creator>
  <cp:lastModifiedBy>Bill Eger</cp:lastModifiedBy>
  <cp:revision>90</cp:revision>
  <cp:lastPrinted>2014-10-01T21:22:39Z</cp:lastPrinted>
  <dcterms:created xsi:type="dcterms:W3CDTF">2013-11-04T15:27:13Z</dcterms:created>
  <dcterms:modified xsi:type="dcterms:W3CDTF">2014-10-01T21:22:49Z</dcterms:modified>
</cp:coreProperties>
</file>